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B7F2-D4A9-423C-91A2-19BEA62FA6D3}" type="datetimeFigureOut">
              <a:rPr lang="lt-LT" smtClean="0"/>
              <a:pPr/>
              <a:t>2017.09.20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3B41-4945-41DD-B9B3-56DC820A42A5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7905" y="404664"/>
            <a:ext cx="51845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/>
              <a:t> </a:t>
            </a:r>
            <a:endParaRPr lang="lt-LT" dirty="0"/>
          </a:p>
          <a:p>
            <a:pPr algn="ctr">
              <a:lnSpc>
                <a:spcPct val="150000"/>
              </a:lnSpc>
            </a:pPr>
            <a:r>
              <a:rPr lang="lt-LT" sz="1600" b="1" dirty="0" smtClean="0">
                <a:latin typeface="Century" pitchFamily="18" charset="0"/>
              </a:rPr>
              <a:t>Rokiškio rajono </a:t>
            </a:r>
          </a:p>
          <a:p>
            <a:pPr algn="ctr">
              <a:lnSpc>
                <a:spcPct val="150000"/>
              </a:lnSpc>
            </a:pPr>
            <a:r>
              <a:rPr lang="lt-LT" sz="1600" b="1" dirty="0" smtClean="0">
                <a:latin typeface="Century" pitchFamily="18" charset="0"/>
              </a:rPr>
              <a:t>Jūžintų Juozo Otto Širvydo pagrindinė mokykla</a:t>
            </a:r>
          </a:p>
          <a:p>
            <a:pPr algn="just">
              <a:lnSpc>
                <a:spcPct val="150000"/>
              </a:lnSpc>
            </a:pPr>
            <a:endParaRPr lang="lt-LT" sz="1600" dirty="0" smtClean="0">
              <a:latin typeface="Century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lt-LT" sz="1600" b="1" dirty="0" smtClean="0">
                <a:latin typeface="Century" pitchFamily="18" charset="0"/>
              </a:rPr>
              <a:t>Šiais metais programai Erasmus+ teikta </a:t>
            </a:r>
          </a:p>
          <a:p>
            <a:pPr algn="ctr">
              <a:lnSpc>
                <a:spcPct val="150000"/>
              </a:lnSpc>
            </a:pPr>
            <a:r>
              <a:rPr lang="lt-LT" sz="1600" b="1" dirty="0" smtClean="0">
                <a:latin typeface="Century" pitchFamily="18" charset="0"/>
              </a:rPr>
              <a:t>KA 1 Mobilumas mokymosi tikslais paraiška ir </a:t>
            </a:r>
          </a:p>
          <a:p>
            <a:pPr algn="ctr">
              <a:lnSpc>
                <a:spcPct val="150000"/>
              </a:lnSpc>
            </a:pPr>
            <a:r>
              <a:rPr lang="lt-LT" sz="1600" b="1" dirty="0" smtClean="0">
                <a:latin typeface="Century" pitchFamily="18" charset="0"/>
              </a:rPr>
              <a:t>gauta dotacija vykdyti projektą </a:t>
            </a:r>
            <a:endParaRPr lang="lt-LT" sz="1600" b="1" dirty="0">
              <a:latin typeface="Century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635896" y="4293096"/>
            <a:ext cx="52565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lt-L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Explore. Find. Share.</a:t>
            </a:r>
            <a:endParaRPr kumimoji="0" lang="lt-LT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Tyrinėk. Atrask. Dalinkis.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81259" y="332656"/>
            <a:ext cx="5662127" cy="634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2800" b="1" dirty="0" smtClean="0">
                <a:latin typeface="Century" pitchFamily="18" charset="0"/>
              </a:rPr>
              <a:t>Projekto tikslai</a:t>
            </a:r>
          </a:p>
          <a:p>
            <a:pPr algn="just">
              <a:lnSpc>
                <a:spcPct val="150000"/>
              </a:lnSpc>
            </a:pPr>
            <a:r>
              <a:rPr lang="lt-LT" sz="2800" dirty="0" smtClean="0">
                <a:latin typeface="Century" pitchFamily="18" charset="0"/>
              </a:rPr>
              <a:t>-Įgyti naujų organizacijos </a:t>
            </a:r>
          </a:p>
          <a:p>
            <a:pPr algn="just"/>
            <a:r>
              <a:rPr lang="lt-LT" sz="2800" dirty="0" smtClean="0">
                <a:latin typeface="Century" pitchFamily="18" charset="0"/>
              </a:rPr>
              <a:t> tobulinimo bei pokyčių valdymo </a:t>
            </a:r>
          </a:p>
          <a:p>
            <a:pPr algn="just"/>
            <a:r>
              <a:rPr lang="lt-LT" sz="2800" dirty="0">
                <a:latin typeface="Century" pitchFamily="18" charset="0"/>
              </a:rPr>
              <a:t> </a:t>
            </a:r>
            <a:r>
              <a:rPr lang="lt-LT" sz="2800" dirty="0" smtClean="0">
                <a:latin typeface="Century" pitchFamily="18" charset="0"/>
              </a:rPr>
              <a:t>kompetencijų. </a:t>
            </a:r>
          </a:p>
          <a:p>
            <a:pPr algn="just"/>
            <a:endParaRPr lang="lt-LT" sz="2800" dirty="0" smtClean="0">
              <a:latin typeface="Century" pitchFamily="18" charset="0"/>
            </a:endParaRPr>
          </a:p>
          <a:p>
            <a:pPr algn="just"/>
            <a:r>
              <a:rPr lang="lt-LT" sz="2800" dirty="0" smtClean="0">
                <a:latin typeface="Century" pitchFamily="18" charset="0"/>
              </a:rPr>
              <a:t>-Didinti mokyklos matomumą</a:t>
            </a:r>
          </a:p>
          <a:p>
            <a:pPr algn="just"/>
            <a:r>
              <a:rPr lang="lt-LT" sz="2800" dirty="0" smtClean="0">
                <a:latin typeface="Century" pitchFamily="18" charset="0"/>
              </a:rPr>
              <a:t>  ir sukurti naujų partnerysčių.</a:t>
            </a:r>
          </a:p>
          <a:p>
            <a:pPr algn="just"/>
            <a:r>
              <a:rPr lang="lt-LT" sz="2800" dirty="0" smtClean="0">
                <a:latin typeface="Century" pitchFamily="18" charset="0"/>
              </a:rPr>
              <a:t> </a:t>
            </a:r>
          </a:p>
          <a:p>
            <a:pPr algn="just"/>
            <a:r>
              <a:rPr lang="lt-LT" sz="2800" dirty="0" smtClean="0">
                <a:latin typeface="Century" pitchFamily="18" charset="0"/>
              </a:rPr>
              <a:t>-Ugdyti inovatyvius,</a:t>
            </a:r>
          </a:p>
          <a:p>
            <a:pPr algn="just"/>
            <a:r>
              <a:rPr lang="lt-LT" sz="2800" dirty="0" smtClean="0">
                <a:latin typeface="Century" pitchFamily="18" charset="0"/>
              </a:rPr>
              <a:t> kompetetingus mokytojus </a:t>
            </a:r>
          </a:p>
          <a:p>
            <a:pPr algn="just"/>
            <a:r>
              <a:rPr lang="lt-LT" sz="2800" dirty="0">
                <a:latin typeface="Century" pitchFamily="18" charset="0"/>
              </a:rPr>
              <a:t> </a:t>
            </a:r>
            <a:r>
              <a:rPr lang="lt-LT" sz="2800" dirty="0" smtClean="0">
                <a:latin typeface="Century" pitchFamily="18" charset="0"/>
              </a:rPr>
              <a:t>lyderius.</a:t>
            </a:r>
          </a:p>
          <a:p>
            <a:pPr algn="just"/>
            <a:endParaRPr lang="lt-LT" sz="2800" dirty="0" smtClean="0">
              <a:latin typeface="Century" pitchFamily="18" charset="0"/>
            </a:endParaRPr>
          </a:p>
          <a:p>
            <a:pPr algn="just"/>
            <a:r>
              <a:rPr lang="lt-LT" sz="2800" dirty="0" smtClean="0">
                <a:latin typeface="Century" pitchFamily="18" charset="0"/>
              </a:rPr>
              <a:t>-Gerinti dalyvių užsienio kalbos </a:t>
            </a:r>
          </a:p>
          <a:p>
            <a:pPr algn="just"/>
            <a:r>
              <a:rPr lang="lt-LT" sz="2800" dirty="0">
                <a:latin typeface="Century" pitchFamily="18" charset="0"/>
              </a:rPr>
              <a:t> </a:t>
            </a:r>
            <a:r>
              <a:rPr lang="lt-LT" sz="2800" dirty="0" smtClean="0">
                <a:latin typeface="Century" pitchFamily="18" charset="0"/>
              </a:rPr>
              <a:t>kompetenciją. </a:t>
            </a:r>
            <a:endParaRPr lang="lt-LT" sz="28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1268760"/>
            <a:ext cx="568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dirty="0" smtClean="0">
                <a:latin typeface="Century" pitchFamily="18" charset="0"/>
              </a:rPr>
              <a:t>Tarptautinis bendradarbiavimas,</a:t>
            </a:r>
          </a:p>
          <a:p>
            <a:r>
              <a:rPr lang="lt-LT" sz="2800" dirty="0" smtClean="0">
                <a:latin typeface="Century" pitchFamily="18" charset="0"/>
              </a:rPr>
              <a:t>tarptautiniai santykiai, vystomasis bendradarbiavimas</a:t>
            </a:r>
            <a:endParaRPr lang="lt-LT" sz="2800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548680"/>
            <a:ext cx="4935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latin typeface="Century" pitchFamily="18" charset="0"/>
              </a:rPr>
              <a:t>Su projektu susijusios temos</a:t>
            </a:r>
            <a:endParaRPr lang="lt-LT" sz="2800" b="1" dirty="0">
              <a:latin typeface="Century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3068960"/>
            <a:ext cx="5508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Century" pitchFamily="18" charset="0"/>
              </a:rPr>
              <a:t>Naujos inovatyvios mokymo programos/ pedagoginiai metodai </a:t>
            </a:r>
            <a:endParaRPr lang="lt-LT" sz="2800" dirty="0">
              <a:latin typeface="Century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904" y="4869160"/>
            <a:ext cx="4370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 smtClean="0">
                <a:latin typeface="Century" pitchFamily="18" charset="0"/>
              </a:rPr>
              <a:t>Kūrybiškumas ir kultūra</a:t>
            </a:r>
            <a:endParaRPr lang="lt-LT" sz="28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332656"/>
            <a:ext cx="540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dirty="0" smtClean="0">
                <a:latin typeface="Century" pitchFamily="18" charset="0"/>
              </a:rPr>
              <a:t>Planuojama viena </a:t>
            </a:r>
            <a:r>
              <a:rPr lang="lt-LT" sz="2800" smtClean="0">
                <a:latin typeface="Century" pitchFamily="18" charset="0"/>
              </a:rPr>
              <a:t>mobilumo </a:t>
            </a:r>
            <a:r>
              <a:rPr lang="lt-LT" sz="2800" smtClean="0">
                <a:latin typeface="Century" pitchFamily="18" charset="0"/>
              </a:rPr>
              <a:t>veikla </a:t>
            </a:r>
            <a:endParaRPr lang="lt-LT" sz="2800" dirty="0" smtClean="0">
              <a:latin typeface="Century" pitchFamily="18" charset="0"/>
            </a:endParaRPr>
          </a:p>
          <a:p>
            <a:pPr algn="ctr"/>
            <a:r>
              <a:rPr lang="lt-LT" sz="2800" dirty="0" smtClean="0">
                <a:latin typeface="Century" pitchFamily="18" charset="0"/>
              </a:rPr>
              <a:t>Penki mokytojai tobulintųsi kursuose Ispanijoje  </a:t>
            </a:r>
            <a:endParaRPr lang="lt-LT" sz="2800" dirty="0">
              <a:latin typeface="Century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9912" y="2132856"/>
            <a:ext cx="51845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dirty="0" smtClean="0">
                <a:latin typeface="Century" pitchFamily="18" charset="0"/>
              </a:rPr>
              <a:t>Valensijos mieste</a:t>
            </a:r>
          </a:p>
          <a:p>
            <a:pPr algn="ctr"/>
            <a:endParaRPr lang="lt-LT" dirty="0" smtClean="0"/>
          </a:p>
          <a:p>
            <a:pPr algn="ctr"/>
            <a:r>
              <a:rPr lang="lt-LT" b="1" dirty="0" smtClean="0">
                <a:latin typeface="Century" pitchFamily="18" charset="0"/>
              </a:rPr>
              <a:t> </a:t>
            </a:r>
            <a:r>
              <a:rPr lang="lt-LT" sz="3600" b="1" dirty="0" smtClean="0">
                <a:latin typeface="Century" pitchFamily="18" charset="0"/>
              </a:rPr>
              <a:t>„Atmosferos klasėje ir mokinių motyvacijos mokykloje gerinimas “</a:t>
            </a:r>
            <a:endParaRPr lang="lt-LT" sz="3600" b="1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1124744"/>
            <a:ext cx="521328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latin typeface="Century" pitchFamily="18" charset="0"/>
              </a:rPr>
              <a:t>Kursų programa</a:t>
            </a:r>
          </a:p>
          <a:p>
            <a:endParaRPr lang="lt-LT" sz="2400" dirty="0" smtClean="0">
              <a:latin typeface="Century" pitchFamily="18" charset="0"/>
            </a:endParaRPr>
          </a:p>
          <a:p>
            <a:pPr>
              <a:buFontTx/>
              <a:buChar char="-"/>
            </a:pPr>
            <a:r>
              <a:rPr lang="pt-BR" sz="2400" dirty="0" smtClean="0">
                <a:latin typeface="Century" pitchFamily="18" charset="0"/>
              </a:rPr>
              <a:t>Pirm</a:t>
            </a:r>
            <a:r>
              <a:rPr lang="lt-LT" sz="2400" dirty="0" smtClean="0">
                <a:latin typeface="Century" pitchFamily="18" charset="0"/>
              </a:rPr>
              <a:t>a</a:t>
            </a:r>
            <a:r>
              <a:rPr lang="pt-BR" sz="2400" dirty="0" smtClean="0">
                <a:latin typeface="Century" pitchFamily="18" charset="0"/>
              </a:rPr>
              <a:t> dien</a:t>
            </a:r>
            <a:r>
              <a:rPr lang="lt-LT" sz="2400" dirty="0" smtClean="0">
                <a:latin typeface="Century" pitchFamily="18" charset="0"/>
              </a:rPr>
              <a:t>a</a:t>
            </a:r>
            <a:r>
              <a:rPr lang="pt-BR" sz="2400" dirty="0" smtClean="0">
                <a:latin typeface="Century" pitchFamily="18" charset="0"/>
              </a:rPr>
              <a:t> </a:t>
            </a:r>
            <a:r>
              <a:rPr lang="lt-LT" sz="2400" dirty="0" smtClean="0">
                <a:latin typeface="Century" pitchFamily="18" charset="0"/>
              </a:rPr>
              <a:t>- </a:t>
            </a:r>
            <a:r>
              <a:rPr lang="pt-BR" sz="2400" dirty="0" smtClean="0">
                <a:latin typeface="Century" pitchFamily="18" charset="0"/>
              </a:rPr>
              <a:t>„Motyvaciją į klasę“ </a:t>
            </a:r>
            <a:endParaRPr lang="lt-LT" sz="2400" dirty="0" smtClean="0">
              <a:latin typeface="Century" pitchFamily="18" charset="0"/>
            </a:endParaRPr>
          </a:p>
          <a:p>
            <a:pPr>
              <a:buFontTx/>
              <a:buChar char="-"/>
            </a:pPr>
            <a:r>
              <a:rPr lang="lt-LT" sz="2400" dirty="0" smtClean="0">
                <a:latin typeface="Century" pitchFamily="18" charset="0"/>
              </a:rPr>
              <a:t>Antra diena - „IT į klasę“</a:t>
            </a:r>
          </a:p>
          <a:p>
            <a:pPr>
              <a:buFontTx/>
              <a:buChar char="-"/>
            </a:pPr>
            <a:r>
              <a:rPr lang="lt-LT" sz="2400" dirty="0" smtClean="0">
                <a:latin typeface="Century" pitchFamily="18" charset="0"/>
              </a:rPr>
              <a:t>Trečia diena -„Žaidimus į klasę“</a:t>
            </a:r>
          </a:p>
          <a:p>
            <a:pPr>
              <a:buFontTx/>
              <a:buChar char="-"/>
            </a:pPr>
            <a:r>
              <a:rPr lang="lt-LT" sz="2400" dirty="0" smtClean="0">
                <a:latin typeface="Century" pitchFamily="18" charset="0"/>
              </a:rPr>
              <a:t>Ketvirta diena - „Kaip mokytis“</a:t>
            </a:r>
          </a:p>
          <a:p>
            <a:pPr>
              <a:buFontTx/>
              <a:buChar char="-"/>
            </a:pPr>
            <a:r>
              <a:rPr lang="lt-LT" sz="2400" dirty="0" smtClean="0">
                <a:latin typeface="Century" pitchFamily="18" charset="0"/>
              </a:rPr>
              <a:t>Penkta diena -apsilankymas </a:t>
            </a:r>
          </a:p>
          <a:p>
            <a:r>
              <a:rPr lang="lt-LT" sz="2400" dirty="0">
                <a:latin typeface="Century" pitchFamily="18" charset="0"/>
              </a:rPr>
              <a:t> </a:t>
            </a:r>
            <a:r>
              <a:rPr lang="lt-LT" sz="2400" dirty="0" smtClean="0">
                <a:latin typeface="Century" pitchFamily="18" charset="0"/>
              </a:rPr>
              <a:t> Valensijos mokykloje</a:t>
            </a:r>
            <a:endParaRPr lang="lt-LT" sz="24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7944" y="332656"/>
            <a:ext cx="45768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2800" b="1" dirty="0" smtClean="0">
                <a:latin typeface="Century" pitchFamily="18" charset="0"/>
              </a:rPr>
              <a:t>Projekte darbuotojų įgytos</a:t>
            </a:r>
          </a:p>
          <a:p>
            <a:pPr algn="ctr"/>
            <a:r>
              <a:rPr lang="lt-LT" sz="2800" b="1" dirty="0" smtClean="0">
                <a:latin typeface="Century" pitchFamily="18" charset="0"/>
              </a:rPr>
              <a:t>kompetencijos/patirtys </a:t>
            </a:r>
          </a:p>
          <a:p>
            <a:pPr algn="ctr"/>
            <a:r>
              <a:rPr lang="lt-LT" sz="2800" b="1" dirty="0" smtClean="0">
                <a:latin typeface="Century" pitchFamily="18" charset="0"/>
              </a:rPr>
              <a:t>bus pritaikytos</a:t>
            </a:r>
          </a:p>
          <a:p>
            <a:pPr algn="ctr"/>
            <a:endParaRPr lang="lt-LT" sz="2800" b="1" dirty="0">
              <a:latin typeface="Century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5896" y="2060848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t-LT" dirty="0" smtClean="0">
                <a:latin typeface="Century" pitchFamily="18" charset="0"/>
              </a:rPr>
              <a:t>kuriant ir įgyvendinant mokyklos strategijos    </a:t>
            </a:r>
          </a:p>
          <a:p>
            <a:r>
              <a:rPr lang="lt-LT" dirty="0" smtClean="0">
                <a:latin typeface="Century" pitchFamily="18" charset="0"/>
              </a:rPr>
              <a:t> tikslus, planuojant strateginę veiklą ir  </a:t>
            </a:r>
          </a:p>
          <a:p>
            <a:r>
              <a:rPr lang="lt-LT" dirty="0" smtClean="0">
                <a:latin typeface="Century" pitchFamily="18" charset="0"/>
              </a:rPr>
              <a:t> numatant tarptautiškumo plėtros planus</a:t>
            </a:r>
            <a:endParaRPr lang="lt-LT" dirty="0">
              <a:latin typeface="Century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5896" y="3140968"/>
            <a:ext cx="52261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t-LT" dirty="0" smtClean="0">
                <a:latin typeface="Century" pitchFamily="18" charset="0"/>
              </a:rPr>
              <a:t>atpažįstant sumanios visuomenės iniciatyvas, </a:t>
            </a:r>
          </a:p>
          <a:p>
            <a:r>
              <a:rPr lang="lt-LT" dirty="0" smtClean="0">
                <a:latin typeface="Century" pitchFamily="18" charset="0"/>
              </a:rPr>
              <a:t> esminius pokyčius, atitinkančius europinę </a:t>
            </a:r>
          </a:p>
          <a:p>
            <a:r>
              <a:rPr lang="lt-LT" dirty="0" smtClean="0">
                <a:latin typeface="Century" pitchFamily="18" charset="0"/>
              </a:rPr>
              <a:t> dimesiją ir sudarant sąlygas jiems įgyvendinti</a:t>
            </a:r>
            <a:endParaRPr lang="lt-LT" dirty="0">
              <a:latin typeface="Century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896" y="4293096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t-LT" dirty="0" smtClean="0">
                <a:latin typeface="Century" pitchFamily="18" charset="0"/>
              </a:rPr>
              <a:t>inicijuojant ir įgalinant bendras pedagoginio   </a:t>
            </a:r>
          </a:p>
          <a:p>
            <a:r>
              <a:rPr lang="lt-LT" dirty="0" smtClean="0">
                <a:latin typeface="Century" pitchFamily="18" charset="0"/>
              </a:rPr>
              <a:t> personalo ir tėvų veiklas,  </a:t>
            </a:r>
            <a:endParaRPr lang="lt-LT" dirty="0">
              <a:latin typeface="Century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5896" y="5085184"/>
            <a:ext cx="5508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lt-LT" dirty="0" smtClean="0">
                <a:latin typeface="Century" pitchFamily="18" charset="0"/>
              </a:rPr>
              <a:t>užtikrinant aukštą ugdymo ir ugdymosi kokybę, </a:t>
            </a:r>
          </a:p>
          <a:p>
            <a:r>
              <a:rPr lang="lt-LT" dirty="0" smtClean="0">
                <a:latin typeface="Century" pitchFamily="18" charset="0"/>
              </a:rPr>
              <a:t> modernizuojant mokyklos misiją,     </a:t>
            </a:r>
          </a:p>
          <a:p>
            <a:r>
              <a:rPr lang="lt-LT" dirty="0" smtClean="0">
                <a:latin typeface="Century" pitchFamily="18" charset="0"/>
              </a:rPr>
              <a:t> nenusileidžiančią užsienio šalių mokykloms</a:t>
            </a:r>
            <a:endParaRPr lang="lt-LT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208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Wilma</dc:creator>
  <cp:lastModifiedBy>Wilma</cp:lastModifiedBy>
  <cp:revision>28</cp:revision>
  <dcterms:created xsi:type="dcterms:W3CDTF">2017-09-19T14:31:00Z</dcterms:created>
  <dcterms:modified xsi:type="dcterms:W3CDTF">2017-09-20T20:21:10Z</dcterms:modified>
</cp:coreProperties>
</file>